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notesMasterIdLst>
    <p:notesMasterId r:id="rId8"/>
  </p:notesMasterIdLst>
  <p:sldIdLst>
    <p:sldId id="256" r:id="rId2"/>
    <p:sldId id="260" r:id="rId3"/>
    <p:sldId id="258" r:id="rId4"/>
    <p:sldId id="261" r:id="rId5"/>
    <p:sldId id="257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18" autoAdjust="0"/>
    <p:restoredTop sz="68585" autoAdjust="0"/>
  </p:normalViewPr>
  <p:slideViewPr>
    <p:cSldViewPr snapToGrid="0">
      <p:cViewPr varScale="1">
        <p:scale>
          <a:sx n="56" d="100"/>
          <a:sy n="56" d="100"/>
        </p:scale>
        <p:origin x="994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24F856-86A4-4675-9C61-C0694A48F2BC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3E3646-E220-4838-93AD-4F038E0AB2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3402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3E3646-E220-4838-93AD-4F038E0AB20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0583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3E3646-E220-4838-93AD-4F038E0AB20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9428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3E3646-E220-4838-93AD-4F038E0AB20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8816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3E3646-E220-4838-93AD-4F038E0AB20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7849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3E3646-E220-4838-93AD-4F038E0AB20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386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3E3646-E220-4838-93AD-4F038E0AB20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9455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803405"/>
            <a:ext cx="73152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632201"/>
            <a:ext cx="73152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32170" y="4323845"/>
            <a:ext cx="2297429" cy="365125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2/26/2020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4323846"/>
            <a:ext cx="48806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57900" y="1430867"/>
            <a:ext cx="2171700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5827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55" y="4697361"/>
            <a:ext cx="7956482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94355" y="977035"/>
            <a:ext cx="7950260" cy="340697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5516716"/>
            <a:ext cx="7955280" cy="746924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165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3"/>
            <a:ext cx="795528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649134"/>
            <a:ext cx="7772400" cy="1330852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2/26/2020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82865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351" y="753534"/>
            <a:ext cx="7613650" cy="2756234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77899" y="3509768"/>
            <a:ext cx="7194552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174597"/>
            <a:ext cx="7778752" cy="821265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2/26/2020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9438"/>
            <a:ext cx="483065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31458" y="80772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146733" y="302133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664441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124702"/>
            <a:ext cx="7774782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792" y="3648316"/>
            <a:ext cx="7773608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78884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2/26/2020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8884"/>
            <a:ext cx="483065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0686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171701" y="762000"/>
            <a:ext cx="637793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94361" y="2202080"/>
            <a:ext cx="2560320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9436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02237" y="2201333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00781" y="2904068"/>
            <a:ext cx="2560320" cy="335957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9319" y="2192866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932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73058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171702" y="762000"/>
            <a:ext cx="6381984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94360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94360" y="2331720"/>
            <a:ext cx="2560320" cy="15073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94360" y="4796103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91873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291872" y="2331720"/>
            <a:ext cx="2560320" cy="1509862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290858" y="4796102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93365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93364" y="2331721"/>
            <a:ext cx="2560320" cy="1508919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93272" y="4796100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37064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2194560"/>
            <a:ext cx="7955280" cy="406908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04395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6590" y="747183"/>
            <a:ext cx="1543050" cy="424867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746126"/>
            <a:ext cx="6278035" cy="424973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2/26/2020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6808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480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4"/>
            <a:ext cx="7955280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3641726"/>
            <a:ext cx="7955281" cy="1354134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2/26/2020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3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9794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360" y="2194560"/>
            <a:ext cx="3910579" cy="406908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2099" y="2194560"/>
            <a:ext cx="3907540" cy="406908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4810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1700" y="762000"/>
            <a:ext cx="637794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1279" y="2183802"/>
            <a:ext cx="3683659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59" y="3132667"/>
            <a:ext cx="3910579" cy="31309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9018" y="2183802"/>
            <a:ext cx="368062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2098" y="3132667"/>
            <a:ext cx="3907541" cy="31309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7345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679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7757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30861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746760"/>
            <a:ext cx="4663440" cy="5516880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308610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4065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407573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77524" y="751242"/>
            <a:ext cx="3674234" cy="5512398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407573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5017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08108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71700" y="764373"/>
            <a:ext cx="637794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2194560"/>
            <a:ext cx="7955280" cy="4069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12230" y="6356351"/>
            <a:ext cx="21374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2/26/2020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4360" y="6355846"/>
            <a:ext cx="56807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72250" y="381001"/>
            <a:ext cx="19773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1819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1C0C0-D4DF-4F43-88DC-0A1B239317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3559" y="2077057"/>
            <a:ext cx="8950441" cy="3629599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300" dirty="0"/>
              <a:t>Training to tutor: Assessment of a training workshop for undergraduate tutors</a:t>
            </a:r>
            <a:br>
              <a:rPr lang="en-US" sz="4000" dirty="0"/>
            </a:br>
            <a:br>
              <a:rPr lang="en-US" sz="4000" dirty="0"/>
            </a:br>
            <a:r>
              <a:rPr lang="en-US" sz="4000" dirty="0"/>
              <a:t>Karen L. Yanowitz, Kelli Listenbee, Porsha McGregor, Tabatha Simpson Farrow </a:t>
            </a:r>
          </a:p>
        </p:txBody>
      </p:sp>
    </p:spTree>
    <p:extLst>
      <p:ext uri="{BB962C8B-B14F-4D97-AF65-F5344CB8AC3E}">
        <p14:creationId xmlns:p14="http://schemas.microsoft.com/office/powerpoint/2010/main" val="2934347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7EF2BD-BE65-4BEC-9304-A7D7CDD6D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Tutor training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2F58F2-744F-4805-A0D4-28D09E1935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0350" y="2194560"/>
            <a:ext cx="8843650" cy="4069080"/>
          </a:xfrm>
        </p:spPr>
        <p:txBody>
          <a:bodyPr/>
          <a:lstStyle/>
          <a:p>
            <a:r>
              <a:rPr lang="en-US" sz="3200" dirty="0"/>
              <a:t>2 day summer training.</a:t>
            </a:r>
          </a:p>
          <a:p>
            <a:r>
              <a:rPr lang="en-US" sz="3200" dirty="0"/>
              <a:t>Tutors from multiple centers/organizations.</a:t>
            </a:r>
          </a:p>
          <a:p>
            <a:r>
              <a:rPr lang="en-US" sz="3200" dirty="0"/>
              <a:t>Variety of topics:</a:t>
            </a:r>
          </a:p>
          <a:p>
            <a:pPr lvl="1"/>
            <a:r>
              <a:rPr lang="en-US" sz="3200" dirty="0"/>
              <a:t>Inquiry-based learning</a:t>
            </a:r>
          </a:p>
          <a:p>
            <a:pPr lvl="1"/>
            <a:r>
              <a:rPr lang="en-US" sz="3200" dirty="0"/>
              <a:t>Title IX</a:t>
            </a:r>
          </a:p>
          <a:p>
            <a:pPr lvl="1"/>
            <a:r>
              <a:rPr lang="en-US" sz="3200" dirty="0"/>
              <a:t>Disability Services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5593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6E25AB-DE51-4494-9C5F-34EF07607E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Overall Impact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3B3B98B-E820-4310-B437-CBFAD5F1D87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4613276"/>
              </p:ext>
            </p:extLst>
          </p:nvPr>
        </p:nvGraphicFramePr>
        <p:xfrm>
          <a:off x="593090" y="1900250"/>
          <a:ext cx="7956550" cy="374904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6434474">
                  <a:extLst>
                    <a:ext uri="{9D8B030D-6E8A-4147-A177-3AD203B41FA5}">
                      <a16:colId xmlns:a16="http://schemas.microsoft.com/office/drawing/2014/main" val="2659404911"/>
                    </a:ext>
                  </a:extLst>
                </a:gridCol>
                <a:gridCol w="1522076">
                  <a:extLst>
                    <a:ext uri="{9D8B030D-6E8A-4147-A177-3AD203B41FA5}">
                      <a16:colId xmlns:a16="http://schemas.microsoft.com/office/drawing/2014/main" val="23202429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i="1" dirty="0"/>
                        <a:t>Item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/>
                        <a:t>Mean (5 = strongly agree)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98913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dirty="0"/>
                        <a:t>I learned new information in this training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/>
                        <a:t>4.0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44460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dirty="0"/>
                        <a:t>I feel more a part of a community of students after coming to this training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/>
                        <a:t>3.8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95268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dirty="0"/>
                        <a:t>I feel attending this training was valuable to 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/>
                        <a:t>3.8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89645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46398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C52C8C-E24D-426B-81AB-D599520329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187" y="1200066"/>
            <a:ext cx="8890371" cy="5107291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43% </a:t>
            </a:r>
            <a:r>
              <a:rPr lang="en-US" sz="3200" dirty="0"/>
              <a:t>felt their understanding of the role of tutor had changed after the training. </a:t>
            </a:r>
          </a:p>
          <a:p>
            <a:pPr lvl="1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n-US" sz="3200" dirty="0"/>
              <a:t>“I understand that my role as a tutor is to help students to succeed in the course. After training, I realized that a tutor needs to help students so that they can succeed in future courses as well.”</a:t>
            </a:r>
          </a:p>
          <a:p>
            <a:pPr lvl="1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n-US" sz="3200" dirty="0"/>
              <a:t>“I learned that we’re also mentors and help them set goals.”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35169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B5BB72-7419-4A79-B6FD-47232D0A7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2335" y="320039"/>
            <a:ext cx="6377940" cy="1293028"/>
          </a:xfrm>
        </p:spPr>
        <p:txBody>
          <a:bodyPr/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Inquiry learning workshop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1A37011-6D6D-4EDB-AB10-B7A6B4DA1C7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529836"/>
              </p:ext>
            </p:extLst>
          </p:nvPr>
        </p:nvGraphicFramePr>
        <p:xfrm>
          <a:off x="300349" y="1613067"/>
          <a:ext cx="8529951" cy="448056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7062759">
                  <a:extLst>
                    <a:ext uri="{9D8B030D-6E8A-4147-A177-3AD203B41FA5}">
                      <a16:colId xmlns:a16="http://schemas.microsoft.com/office/drawing/2014/main" val="1273587342"/>
                    </a:ext>
                  </a:extLst>
                </a:gridCol>
                <a:gridCol w="1467192">
                  <a:extLst>
                    <a:ext uri="{9D8B030D-6E8A-4147-A177-3AD203B41FA5}">
                      <a16:colId xmlns:a16="http://schemas.microsoft.com/office/drawing/2014/main" val="575406365"/>
                    </a:ext>
                  </a:extLst>
                </a:gridCol>
              </a:tblGrid>
              <a:tr h="617494">
                <a:tc>
                  <a:txBody>
                    <a:bodyPr/>
                    <a:lstStyle/>
                    <a:p>
                      <a:r>
                        <a:rPr lang="en-US" i="1" dirty="0"/>
                        <a:t>Item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/>
                        <a:t>Mean (5 = strongly agree)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29473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kern="1200" dirty="0">
                          <a:effectLst/>
                        </a:rPr>
                        <a:t>I believe the information I learned in this session will be useful to me in my </a:t>
                      </a:r>
                      <a:r>
                        <a:rPr lang="en-US" sz="2400" b="1" i="1" kern="1200" dirty="0">
                          <a:solidFill>
                            <a:srgbClr val="0070C0"/>
                          </a:solidFill>
                          <a:effectLst/>
                        </a:rPr>
                        <a:t>ROLE/JOB </a:t>
                      </a:r>
                      <a:r>
                        <a:rPr lang="en-US" sz="2400" b="1" kern="1200" dirty="0">
                          <a:effectLst/>
                        </a:rPr>
                        <a:t>in this program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4.3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85306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/>
                        <a:t>I believe the information I learned in this session will be useful to me in my </a:t>
                      </a:r>
                      <a:r>
                        <a:rPr lang="en-US" sz="2400" b="1" i="1" dirty="0">
                          <a:solidFill>
                            <a:srgbClr val="0070C0"/>
                          </a:solidFill>
                        </a:rPr>
                        <a:t>EDUCATIONAL</a:t>
                      </a:r>
                      <a:r>
                        <a:rPr lang="en-US" sz="2400" b="1" dirty="0"/>
                        <a:t> program at A-State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4.2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1835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/>
                        <a:t>I believe the information I learned in this session will be useful to me in my future </a:t>
                      </a:r>
                      <a:r>
                        <a:rPr lang="en-US" sz="2400" b="1" i="1" dirty="0">
                          <a:solidFill>
                            <a:srgbClr val="0070C0"/>
                          </a:solidFill>
                        </a:rPr>
                        <a:t>CAREER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4.1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59610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10081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03EBDE-2407-44B5-8E0D-1A86CADB8A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999" y="210393"/>
            <a:ext cx="7535073" cy="1293028"/>
          </a:xfrm>
        </p:spPr>
        <p:txBody>
          <a:bodyPr/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F12E1E-806C-4A42-8F76-AA4AEF88B3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909" y="1394460"/>
            <a:ext cx="8830300" cy="4069080"/>
          </a:xfrm>
        </p:spPr>
        <p:txBody>
          <a:bodyPr/>
          <a:lstStyle/>
          <a:p>
            <a:r>
              <a:rPr lang="en-US" sz="4000" dirty="0"/>
              <a:t>Better understanding of how training connected to role (compared to last year).</a:t>
            </a:r>
          </a:p>
          <a:p>
            <a:r>
              <a:rPr lang="en-US" sz="4000" dirty="0"/>
              <a:t>Better understanding of role itself.</a:t>
            </a:r>
          </a:p>
          <a:p>
            <a:r>
              <a:rPr lang="en-US" sz="4000" dirty="0"/>
              <a:t>Impact beyond role.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571050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E5224E"/>
      </a:accent1>
      <a:accent2>
        <a:srgbClr val="9D074E"/>
      </a:accent2>
      <a:accent3>
        <a:srgbClr val="7F2294"/>
      </a:accent3>
      <a:accent4>
        <a:srgbClr val="8D65EA"/>
      </a:accent4>
      <a:accent5>
        <a:srgbClr val="588FE2"/>
      </a:accent5>
      <a:accent6>
        <a:srgbClr val="127CA4"/>
      </a:accent6>
      <a:hlink>
        <a:srgbClr val="FB4AB6"/>
      </a:hlink>
      <a:folHlink>
        <a:srgbClr val="F98FE9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6DB8EB18-3657-4051-A897-2ED38832359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150</TotalTime>
  <Words>272</Words>
  <Application>Microsoft Office PowerPoint</Application>
  <PresentationFormat>On-screen Show (4:3)</PresentationFormat>
  <Paragraphs>39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Century Gothic</vt:lpstr>
      <vt:lpstr>Wingdings</vt:lpstr>
      <vt:lpstr>Vapor Trail</vt:lpstr>
      <vt:lpstr>Training to tutor: Assessment of a training workshop for undergraduate tutors  Karen L. Yanowitz, Kelli Listenbee, Porsha McGregor, Tabatha Simpson Farrow </vt:lpstr>
      <vt:lpstr>Tutor training</vt:lpstr>
      <vt:lpstr>Overall Impact</vt:lpstr>
      <vt:lpstr>PowerPoint Presentation</vt:lpstr>
      <vt:lpstr>Inquiry learning workshop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Training to tutor: Assessment of a training workshop for undergraduate tutors  Karen L. Yanowitz, Kelli Listenbee, Porsha McGregor, Tabatha SimpsonFarrow</dc:title>
  <dc:creator>KAREN YANOWITZ</dc:creator>
  <cp:lastModifiedBy>KAREN YANOWITZ</cp:lastModifiedBy>
  <cp:revision>14</cp:revision>
  <dcterms:created xsi:type="dcterms:W3CDTF">2020-02-22T19:04:34Z</dcterms:created>
  <dcterms:modified xsi:type="dcterms:W3CDTF">2020-02-26T14:35:31Z</dcterms:modified>
</cp:coreProperties>
</file>